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16"/>
  </p:notesMasterIdLst>
  <p:sldIdLst>
    <p:sldId id="256" r:id="rId2"/>
    <p:sldId id="273" r:id="rId3"/>
    <p:sldId id="275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77" r:id="rId13"/>
    <p:sldId id="27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54806-A64C-499E-B40F-817089F23EA0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D996D-D6D7-4949-9153-57E45E861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3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D996D-D6D7-4949-9153-57E45E86154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8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3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90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415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4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434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08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02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62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7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3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0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4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30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6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7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1ABB4-3A36-4F69-BA09-3A9A2497BC55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227CD16-D051-463C-ADEE-566B42674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9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5529" y="557784"/>
            <a:ext cx="7598664" cy="192938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90C226"/>
                </a:solidFill>
              </a:rPr>
              <a:t/>
            </a:r>
            <a:br>
              <a:rPr lang="ru-RU" sz="4800" dirty="0" smtClean="0">
                <a:solidFill>
                  <a:srgbClr val="90C226"/>
                </a:solidFill>
              </a:rPr>
            </a:br>
            <a:r>
              <a:rPr lang="ru-RU" sz="4800" dirty="0">
                <a:solidFill>
                  <a:srgbClr val="90C226"/>
                </a:solidFill>
              </a:rPr>
              <a:t/>
            </a:r>
            <a:br>
              <a:rPr lang="ru-RU" sz="4800" dirty="0">
                <a:solidFill>
                  <a:srgbClr val="90C226"/>
                </a:solidFill>
              </a:rPr>
            </a:br>
            <a:r>
              <a:rPr lang="ru-RU" sz="4800" dirty="0" smtClean="0">
                <a:solidFill>
                  <a:srgbClr val="90C226"/>
                </a:solidFill>
              </a:rPr>
              <a:t/>
            </a:r>
            <a:br>
              <a:rPr lang="ru-RU" sz="4800" dirty="0" smtClean="0">
                <a:solidFill>
                  <a:srgbClr val="90C226"/>
                </a:solidFill>
              </a:rPr>
            </a:br>
            <a:r>
              <a:rPr lang="ru-RU" sz="4800" dirty="0">
                <a:solidFill>
                  <a:srgbClr val="90C226"/>
                </a:solidFill>
              </a:rPr>
              <a:t/>
            </a:r>
            <a:br>
              <a:rPr lang="ru-RU" sz="4800" dirty="0">
                <a:solidFill>
                  <a:srgbClr val="90C226"/>
                </a:solidFill>
              </a:rPr>
            </a:b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34" t="5067" r="4767" b="5733"/>
          <a:stretch/>
        </p:blipFill>
        <p:spPr>
          <a:xfrm>
            <a:off x="973837" y="155448"/>
            <a:ext cx="8247888" cy="61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29769"/>
            <a:ext cx="8743650" cy="5611594"/>
          </a:xfrm>
        </p:spPr>
        <p:txBody>
          <a:bodyPr/>
          <a:lstStyle/>
          <a:p>
            <a:pPr lvl="0">
              <a:buClr>
                <a:srgbClr val="90C226"/>
              </a:buClr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Высаживайте деревья и различные густые кустарники. Именно в них птицы любят вить себе гнезда.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117" y="1329423"/>
            <a:ext cx="4237474" cy="49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472" y="374905"/>
            <a:ext cx="8926530" cy="5666458"/>
          </a:xfrm>
        </p:spPr>
        <p:txBody>
          <a:bodyPr/>
          <a:lstStyle/>
          <a:p>
            <a:pPr lvl="0">
              <a:buClr>
                <a:srgbClr val="90C226"/>
              </a:buClr>
            </a:pPr>
            <a:r>
              <a:rPr lang="ru-RU" sz="2000" dirty="0">
                <a:solidFill>
                  <a:srgbClr val="000000"/>
                </a:solidFill>
                <a:latin typeface="Open Sans"/>
              </a:rPr>
              <a:t>Заботьтесь о найденных раненых птицах. Сдавайте их на руки ветеринарам или в специальные заповедники.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808" y="1499808"/>
            <a:ext cx="6958945" cy="46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456" y="420625"/>
            <a:ext cx="9054546" cy="5620738"/>
          </a:xfrm>
        </p:spPr>
        <p:txBody>
          <a:bodyPr/>
          <a:lstStyle/>
          <a:p>
            <a:r>
              <a:rPr lang="ru-RU" sz="2000" dirty="0">
                <a:solidFill>
                  <a:srgbClr val="333333"/>
                </a:solidFill>
                <a:latin typeface="Helvetica Neue"/>
              </a:rPr>
              <a:t>К</a:t>
            </a:r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акую </a:t>
            </a:r>
            <a:r>
              <a:rPr lang="ru-RU" sz="2000" dirty="0">
                <a:solidFill>
                  <a:srgbClr val="333333"/>
                </a:solidFill>
                <a:latin typeface="Helvetica Neue"/>
              </a:rPr>
              <a:t>же пользу приносят птицы природе и человеку</a:t>
            </a:r>
            <a:r>
              <a:rPr lang="ru-RU" sz="2000" dirty="0" smtClean="0">
                <a:solidFill>
                  <a:srgbClr val="333333"/>
                </a:solidFill>
                <a:latin typeface="Helvetica Neue"/>
              </a:rPr>
              <a:t>?</a:t>
            </a:r>
            <a:endParaRPr lang="ru-RU" sz="2000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2800" dirty="0">
                <a:solidFill>
                  <a:srgbClr val="333333"/>
                </a:solidFill>
                <a:latin typeface="Helvetica Neue"/>
              </a:rPr>
              <a:t>ПТИЦЫ: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охраняют лес от вредителей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защищают урожай и человека от насекомых и грызунов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дают человеку пищу, пух, перо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распространяют семена деревьев и трав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украшают природу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красиво поют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3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8" y="155448"/>
            <a:ext cx="9072834" cy="5885915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ЧЕЛОВЕК:</a:t>
            </a:r>
          </a:p>
          <a:p>
            <a:pPr lvl="0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охраняет исчезающих птиц</a:t>
            </a:r>
          </a:p>
          <a:p>
            <a:pPr lvl="0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разводит их в заповедниках</a:t>
            </a:r>
          </a:p>
          <a:p>
            <a:pPr lvl="0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сажает деревья</a:t>
            </a:r>
          </a:p>
          <a:p>
            <a:pPr lvl="0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развешивает птичьи домики в садах и парках</a:t>
            </a:r>
          </a:p>
          <a:p>
            <a:pPr lvl="0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подкармливает птиц зимой</a:t>
            </a:r>
          </a:p>
          <a:p>
            <a:pPr lvl="0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соблюдает правила поведения в лесу)</a:t>
            </a:r>
          </a:p>
          <a:p>
            <a:pPr lvl="0">
              <a:buClr>
                <a:srgbClr val="90C226"/>
              </a:buClr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А как вы можете заботиться о птицах?</a:t>
            </a:r>
          </a:p>
          <a:p>
            <a:pPr lvl="0">
              <a:buClr>
                <a:srgbClr val="90C226"/>
              </a:buClr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(Повесить кормушки, сделать скворечники, посадить деревья, кустарники, соблюдать правила поведения в лесу летом).</a:t>
            </a:r>
          </a:p>
          <a:p>
            <a:pPr lvl="0">
              <a:buClr>
                <a:srgbClr val="90C226"/>
              </a:buClr>
            </a:pPr>
            <a:r>
              <a:rPr lang="ru-RU" sz="2000" dirty="0">
                <a:solidFill>
                  <a:srgbClr val="333333"/>
                </a:solidFill>
                <a:latin typeface="Helvetica Neue"/>
              </a:rPr>
              <a:t>Молодцы, ребята! Если каждый из нас будет помнить о том, что нужно помогать нашим пернатым друзьям, то и птицы отблагодарят нас за заботу своими звонкими песнями с наступлением весны.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5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284" y="210249"/>
            <a:ext cx="8470835" cy="63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" y="539497"/>
            <a:ext cx="8953962" cy="5501866"/>
          </a:xfrm>
        </p:spPr>
        <p:txBody>
          <a:bodyPr/>
          <a:lstStyle/>
          <a:p>
            <a:pPr marL="0" indent="0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Весна – сложное время для птиц. Особенно для тех, кто вернулся с зимовки. Дома все в снегу и кушать нечего. Птицам, которые не улетали в теплые страны, тоже непросто. Их организм ослаб после зимы, а до настоящего тепла еще далеко.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AutoShape 2" descr="https://ykl-res.azureedge.net/8aa7f6e3-2ae3-4697-a4c9-4d71bc13bfde/%D0%9F%D0%B5%D1%80%D0%B5%D0%BB%D1%91%D1%82%D0%BD%D1%8B%D0%B5%20%D0%BF%D1%82%D0%B8%D1%86%D1%8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516"/>
          <a:stretch/>
        </p:blipFill>
        <p:spPr>
          <a:xfrm>
            <a:off x="809642" y="1783456"/>
            <a:ext cx="8308911" cy="45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" y="356617"/>
            <a:ext cx="8862522" cy="5684746"/>
          </a:xfrm>
        </p:spPr>
        <p:txBody>
          <a:bodyPr>
            <a:normAutofit/>
          </a:bodyPr>
          <a:lstStyle/>
          <a:p>
            <a:pPr marL="0" indent="0">
              <a:spcAft>
                <a:spcPts val="75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Да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весной у наших птиц очень много важных дел: они начинают выводить птенцов!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0" lvl="0" indent="0" algn="ctr">
              <a:buClr>
                <a:srgbClr val="90C226"/>
              </a:buClr>
              <a:buNone/>
            </a:pPr>
            <a:r>
              <a:rPr lang="ru-RU" sz="2400" dirty="0">
                <a:solidFill>
                  <a:prstClr val="black"/>
                </a:solidFill>
                <a:latin typeface="Open Sans"/>
                <a:cs typeface="Aharoni" panose="02010803020104030203" pitchFamily="2" charset="-79"/>
              </a:rPr>
              <a:t>Бережно относитесь к птичьим гнездам. Если вы идете по лесу и заметили гнездо, обойдите его на большом расстоянии. Ведь если вы спугнете наседку, то она может больше не вернуться к собственным детям. </a:t>
            </a:r>
            <a:r>
              <a:rPr lang="ru-RU" sz="2400" dirty="0">
                <a:solidFill>
                  <a:srgbClr val="000000"/>
                </a:solidFill>
                <a:latin typeface="Open Sans"/>
                <a:cs typeface="Aharoni" panose="02010803020104030203" pitchFamily="2" charset="-79"/>
              </a:rPr>
              <a:t>Учуяв ваш запах от птенца, мать может принять его за чужака и перестать кормить </a:t>
            </a:r>
            <a:r>
              <a:rPr lang="ru-RU" sz="2400" dirty="0" smtClean="0">
                <a:solidFill>
                  <a:srgbClr val="000000"/>
                </a:solidFill>
                <a:latin typeface="Open Sans"/>
                <a:cs typeface="Aharoni" panose="02010803020104030203" pitchFamily="2" charset="-79"/>
              </a:rPr>
              <a:t>.</a:t>
            </a:r>
            <a:endParaRPr lang="ru-RU" sz="2400" dirty="0">
              <a:solidFill>
                <a:prstClr val="black"/>
              </a:solidFill>
              <a:latin typeface="Open Sans"/>
              <a:cs typeface="Aharoni" panose="02010803020104030203" pitchFamily="2" charset="-79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2400" dirty="0">
                <a:solidFill>
                  <a:srgbClr val="000000"/>
                </a:solidFill>
                <a:latin typeface="Open Sans"/>
                <a:cs typeface="Aharoni" panose="02010803020104030203" pitchFamily="2" charset="-79"/>
              </a:rPr>
              <a:t>Никогда не доставайте птенцов из их гнезд.</a:t>
            </a:r>
            <a:endParaRPr lang="ru-RU" sz="2400" dirty="0"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274" y="3794642"/>
            <a:ext cx="3999323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0" y="82294"/>
            <a:ext cx="4447168" cy="6675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897" y="2215772"/>
            <a:ext cx="440169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3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/>
                </a:solidFill>
                <a:latin typeface="Open Sans"/>
                <a:cs typeface="Mongolian Baiti" panose="03000500000000000000" pitchFamily="66" charset="0"/>
              </a:rPr>
              <a:t>Также уведите свою собаку подальше от гнезда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6992" y="1764792"/>
            <a:ext cx="4298053" cy="42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888" y="402337"/>
            <a:ext cx="9027114" cy="563902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Open Sans"/>
              </a:rPr>
              <a:t>Не срубайте деревья, если на них есть гнезда с птенцами. Даже если вы захотите срубить только одну ветку, вы можете сильно напугать пернатых жителей. И тогда птицы-родители покинут свое гнездо, бросив потомство на произвол судьбы.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96" y="1542067"/>
            <a:ext cx="3596952" cy="5090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5" y="2255472"/>
            <a:ext cx="2437623" cy="26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896" y="484633"/>
            <a:ext cx="8963106" cy="5556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cs typeface="Aharoni" panose="02010803020104030203" pitchFamily="2" charset="-79"/>
              </a:rPr>
              <a:t>Не стреляйте из рогаток по птицам.</a:t>
            </a:r>
            <a:endParaRPr lang="ru-RU" sz="2800" dirty="0"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744" y="1398880"/>
            <a:ext cx="5143410" cy="40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283465"/>
            <a:ext cx="8944818" cy="5410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Open Sans"/>
              </a:rPr>
              <a:t>Если вы разводите костер во время пикника или прогулки, то не покидайте местности, пока не убедитесь в том, что он надежно затушен.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996" y="2355931"/>
            <a:ext cx="7285351" cy="3993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4" y="1722006"/>
            <a:ext cx="1729285" cy="172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0" y="457201"/>
            <a:ext cx="8725362" cy="5584162"/>
          </a:xfrm>
        </p:spPr>
        <p:txBody>
          <a:bodyPr/>
          <a:lstStyle/>
          <a:p>
            <a:pPr marL="0" lvl="0" indent="0">
              <a:buClr>
                <a:srgbClr val="90C226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Open Sans"/>
                <a:cs typeface="Aharoni" panose="02010803020104030203" pitchFamily="2" charset="-79"/>
              </a:rPr>
              <a:t>Весной стройте различные скворечники </a:t>
            </a:r>
            <a:r>
              <a:rPr lang="ru-RU" sz="2000" dirty="0" smtClean="0">
                <a:solidFill>
                  <a:srgbClr val="000000"/>
                </a:solidFill>
                <a:latin typeface="Open Sans"/>
                <a:cs typeface="Aharoni" panose="02010803020104030203" pitchFamily="2" charset="-79"/>
              </a:rPr>
              <a:t>для птиц. </a:t>
            </a:r>
          </a:p>
          <a:p>
            <a:pPr lvl="0">
              <a:buClr>
                <a:srgbClr val="90C226"/>
              </a:buClr>
            </a:pPr>
            <a:r>
              <a:rPr lang="ru-RU" sz="2000" dirty="0" smtClean="0">
                <a:solidFill>
                  <a:srgbClr val="000000"/>
                </a:solidFill>
                <a:latin typeface="Open Sans"/>
                <a:cs typeface="Aharoni" panose="02010803020104030203" pitchFamily="2" charset="-79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Open Sans"/>
                <a:cs typeface="Aharoni" panose="02010803020104030203" pitchFamily="2" charset="-79"/>
              </a:rPr>
              <a:t>Размещаются скворечники в пяти метрах над землей, в недосягаемости для хищников.</a:t>
            </a:r>
          </a:p>
          <a:p>
            <a:pPr lvl="0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  <a:buClr>
                <a:srgbClr val="90C226"/>
              </a:buClr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В самое время повесить новые кормушки. Не думайте, что в это время птицы уже могут сами находить корм. Это не так. Но, если уж повесили кормушки, следите за ними и чистите. Приведите их в порядок после зимы, уберите старый примерзший корм.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253" y="3212638"/>
            <a:ext cx="2841736" cy="2801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40" y="3481307"/>
            <a:ext cx="2922439" cy="2560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263"/>
          <a:stretch/>
        </p:blipFill>
        <p:spPr>
          <a:xfrm>
            <a:off x="7229042" y="3212638"/>
            <a:ext cx="4089919" cy="29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</TotalTime>
  <Words>444</Words>
  <Application>Microsoft Office PowerPoint</Application>
  <PresentationFormat>Широкоэкранный</PresentationFormat>
  <Paragraphs>33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Aharoni</vt:lpstr>
      <vt:lpstr>Arial</vt:lpstr>
      <vt:lpstr>Calibri</vt:lpstr>
      <vt:lpstr>Helvetica Neue</vt:lpstr>
      <vt:lpstr>Mongolian Baiti</vt:lpstr>
      <vt:lpstr>Open Sans</vt:lpstr>
      <vt:lpstr>Times New Roman</vt:lpstr>
      <vt:lpstr>Trebuchet MS</vt:lpstr>
      <vt:lpstr>Wingdings 3</vt:lpstr>
      <vt:lpstr>Аспект</vt:lpstr>
      <vt:lpstr>    </vt:lpstr>
      <vt:lpstr>Презентация PowerPoint</vt:lpstr>
      <vt:lpstr>Презентация PowerPoint</vt:lpstr>
      <vt:lpstr>Презентация PowerPoint</vt:lpstr>
      <vt:lpstr>Также уведите свою собаку подальше от гнезда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Значение птиц в жизни человека</dc:title>
  <dc:creator>HP</dc:creator>
  <cp:lastModifiedBy>HP</cp:lastModifiedBy>
  <cp:revision>16</cp:revision>
  <dcterms:created xsi:type="dcterms:W3CDTF">2021-04-06T09:29:07Z</dcterms:created>
  <dcterms:modified xsi:type="dcterms:W3CDTF">2022-04-03T07:23:57Z</dcterms:modified>
</cp:coreProperties>
</file>